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Gelasio Semi Bold" pitchFamily="34" charset="0"/>
      <p:regular r:id="rId17"/>
    </p:embeddedFont>
    <p:embeddedFont>
      <p:font typeface="Gelasio Semi Bold" pitchFamily="34" charset="-122"/>
      <p:regular r:id="rId18"/>
    </p:embeddedFont>
    <p:embeddedFont>
      <p:font typeface="Gelasio Semi Bold" pitchFamily="34" charset="-120"/>
      <p:regular r:id="rId19"/>
    </p:embeddedFont>
    <p:embeddedFont>
      <p:font typeface="Gelasio" pitchFamily="34" charset="0"/>
      <p:bold r:id="rId20"/>
    </p:embeddedFont>
    <p:embeddedFont>
      <p:font typeface="Gelasio" pitchFamily="34" charset="-122"/>
      <p:bold r:id="rId21"/>
    </p:embeddedFont>
    <p:embeddedFont>
      <p:font typeface="Gelasio"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94178"/>
            <a:ext cx="7556421" cy="2835116"/>
          </a:xfrm>
          <a:prstGeom prst="rect">
            <a:avLst/>
          </a:prstGeom>
          <a:noFill/>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Decoding the AI Revolution: A Primer on Artificial Intelligence &amp; Prompt Engineering</a:t>
            </a:r>
            <a:endParaRPr lang="en-US" sz="4450" dirty="0"/>
          </a:p>
        </p:txBody>
      </p:sp>
      <p:sp>
        <p:nvSpPr>
          <p:cNvPr id="4" name="Text 1"/>
          <p:cNvSpPr/>
          <p:nvPr/>
        </p:nvSpPr>
        <p:spPr>
          <a:xfrm>
            <a:off x="6280190" y="5158026"/>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AI revolution impacts nearly every facet of our lives. This presentation demystifies AI and prompt engineering, providing a detailed overview of key concepts, importance, applications, and future scope.</a:t>
            </a:r>
            <a:endParaRPr lang="en-US" sz="1750" dirty="0"/>
          </a:p>
        </p:txBody>
      </p:sp>
      <p:sp>
        <p:nvSpPr>
          <p:cNvPr id="8" name="Text Box 7"/>
          <p:cNvSpPr txBox="1"/>
          <p:nvPr/>
        </p:nvSpPr>
        <p:spPr>
          <a:xfrm>
            <a:off x="11918950" y="7607300"/>
            <a:ext cx="2620010" cy="530225"/>
          </a:xfrm>
          <a:prstGeom prst="rect">
            <a:avLst/>
          </a:prstGeom>
          <a:solidFill>
            <a:schemeClr val="bg1"/>
          </a:solidFill>
        </p:spPr>
        <p:txBody>
          <a:bodyPr wrap="square" rtlCol="0">
            <a:noAutofit/>
          </a:bodyPr>
          <a:p>
            <a:endParaRPr lang="en-US">
              <a:ln>
                <a:solidFill>
                  <a:sysClr val="windowText" lastClr="000000"/>
                </a:solidFill>
              </a:l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644985"/>
            <a:ext cx="9512975"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Conclusion: Embracing the AI Era</a:t>
            </a:r>
            <a:endParaRPr lang="en-US" sz="4450" dirty="0"/>
          </a:p>
        </p:txBody>
      </p:sp>
      <p:sp>
        <p:nvSpPr>
          <p:cNvPr id="4" name="Text 1"/>
          <p:cNvSpPr/>
          <p:nvPr/>
        </p:nvSpPr>
        <p:spPr>
          <a:xfrm>
            <a:off x="793790" y="5693926"/>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AI and prompt engineering are revolutionizing industries. They are creating new opportunities across all sectors. It is essential to understand the basics and stay informed about the latest developments. The future is AI.</a:t>
            </a:r>
            <a:endParaRPr lang="en-US" sz="1750" dirty="0"/>
          </a:p>
        </p:txBody>
      </p:sp>
      <p:sp>
        <p:nvSpPr>
          <p:cNvPr id="8" name="Text Box 7"/>
          <p:cNvSpPr txBox="1"/>
          <p:nvPr/>
        </p:nvSpPr>
        <p:spPr>
          <a:xfrm>
            <a:off x="11930380" y="7607300"/>
            <a:ext cx="2620010" cy="530225"/>
          </a:xfrm>
          <a:prstGeom prst="rect">
            <a:avLst/>
          </a:prstGeom>
          <a:solidFill>
            <a:schemeClr val="bg1"/>
          </a:solidFill>
        </p:spPr>
        <p:txBody>
          <a:bodyPr wrap="square" rtlCol="0">
            <a:noAutofit/>
          </a:bodyPr>
          <a:p>
            <a:endParaRPr lang="en-US">
              <a:ln>
                <a:solidFill>
                  <a:sysClr val="windowText" lastClr="000000"/>
                </a:solidFill>
              </a:l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What is AI?</a:t>
            </a:r>
            <a:endParaRPr lang="en-US" sz="4450" dirty="0"/>
          </a:p>
        </p:txBody>
      </p:sp>
      <p:sp>
        <p:nvSpPr>
          <p:cNvPr id="3" name="Text 1"/>
          <p:cNvSpPr/>
          <p:nvPr/>
        </p:nvSpPr>
        <p:spPr>
          <a:xfrm>
            <a:off x="793790" y="3815715"/>
            <a:ext cx="4392930"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Human Intelligence Simulation</a:t>
            </a:r>
            <a:endParaRPr lang="en-US" sz="2200" dirty="0"/>
          </a:p>
        </p:txBody>
      </p:sp>
      <p:sp>
        <p:nvSpPr>
          <p:cNvPr id="4" name="Text 2"/>
          <p:cNvSpPr/>
          <p:nvPr/>
        </p:nvSpPr>
        <p:spPr>
          <a:xfrm>
            <a:off x="793790" y="4396859"/>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AI simulates human intelligence in machines. It encompasses learning, reasoning, problem-solving, perception, and language understanding.</a:t>
            </a:r>
            <a:endParaRPr lang="en-US" sz="1750" dirty="0"/>
          </a:p>
        </p:txBody>
      </p:sp>
      <p:sp>
        <p:nvSpPr>
          <p:cNvPr id="5" name="Text 3"/>
          <p:cNvSpPr/>
          <p:nvPr/>
        </p:nvSpPr>
        <p:spPr>
          <a:xfrm>
            <a:off x="7599521" y="3815715"/>
            <a:ext cx="3281363"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Achieved Through Data</a:t>
            </a:r>
            <a:endParaRPr lang="en-US" sz="2200" dirty="0"/>
          </a:p>
        </p:txBody>
      </p:sp>
      <p:sp>
        <p:nvSpPr>
          <p:cNvPr id="6" name="Text 4"/>
          <p:cNvSpPr/>
          <p:nvPr/>
        </p:nvSpPr>
        <p:spPr>
          <a:xfrm>
            <a:off x="7599521" y="4396859"/>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AI is achieved through machine learning, deep learning, and neural networks. It involves data-driven statistical modeling for computers to problem-solve without explicit instructions.</a:t>
            </a:r>
            <a:endParaRPr lang="en-US" sz="1750" dirty="0"/>
          </a:p>
        </p:txBody>
      </p:sp>
      <p:sp>
        <p:nvSpPr>
          <p:cNvPr id="8" name="Text Box 7"/>
          <p:cNvSpPr txBox="1"/>
          <p:nvPr/>
        </p:nvSpPr>
        <p:spPr>
          <a:xfrm>
            <a:off x="11918950" y="7607300"/>
            <a:ext cx="2620010" cy="530225"/>
          </a:xfrm>
          <a:prstGeom prst="rect">
            <a:avLst/>
          </a:prstGeom>
          <a:solidFill>
            <a:schemeClr val="bg1"/>
          </a:solidFill>
        </p:spPr>
        <p:txBody>
          <a:bodyPr wrap="square" rtlCol="0">
            <a:noAutofit/>
          </a:bodyPr>
          <a:p>
            <a:endParaRPr lang="en-US">
              <a:ln>
                <a:solidFill>
                  <a:sysClr val="windowText" lastClr="000000"/>
                </a:solidFill>
              </a:l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04079"/>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Prompt Engineering: The Art of Guiding AI</a:t>
            </a:r>
            <a:endParaRPr lang="en-US" sz="4450" dirty="0"/>
          </a:p>
        </p:txBody>
      </p:sp>
      <p:sp>
        <p:nvSpPr>
          <p:cNvPr id="4" name="Shape 1"/>
          <p:cNvSpPr/>
          <p:nvPr/>
        </p:nvSpPr>
        <p:spPr>
          <a:xfrm>
            <a:off x="6280190" y="2961799"/>
            <a:ext cx="510302" cy="510302"/>
          </a:xfrm>
          <a:prstGeom prst="roundRect">
            <a:avLst>
              <a:gd name="adj" fmla="val 6667"/>
            </a:avLst>
          </a:prstGeom>
          <a:solidFill>
            <a:srgbClr val="EEE8DD"/>
          </a:solidFill>
        </p:spPr>
      </p:sp>
      <p:sp>
        <p:nvSpPr>
          <p:cNvPr id="5" name="Text 2"/>
          <p:cNvSpPr/>
          <p:nvPr/>
        </p:nvSpPr>
        <p:spPr>
          <a:xfrm>
            <a:off x="7017306" y="3039666"/>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Definition</a:t>
            </a:r>
            <a:endParaRPr lang="en-US" sz="2200" dirty="0"/>
          </a:p>
        </p:txBody>
      </p:sp>
      <p:sp>
        <p:nvSpPr>
          <p:cNvPr id="6" name="Text 3"/>
          <p:cNvSpPr/>
          <p:nvPr/>
        </p:nvSpPr>
        <p:spPr>
          <a:xfrm>
            <a:off x="7017306" y="3530084"/>
            <a:ext cx="6819305"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Crafting effective prompts elicits desired responses from AI models.</a:t>
            </a:r>
            <a:endParaRPr lang="en-US" sz="1750" dirty="0"/>
          </a:p>
        </p:txBody>
      </p:sp>
      <p:sp>
        <p:nvSpPr>
          <p:cNvPr id="7" name="Shape 4"/>
          <p:cNvSpPr/>
          <p:nvPr/>
        </p:nvSpPr>
        <p:spPr>
          <a:xfrm>
            <a:off x="6280190" y="4346615"/>
            <a:ext cx="510302" cy="510302"/>
          </a:xfrm>
          <a:prstGeom prst="roundRect">
            <a:avLst>
              <a:gd name="adj" fmla="val 6667"/>
            </a:avLst>
          </a:prstGeom>
          <a:solidFill>
            <a:srgbClr val="EEE8DD"/>
          </a:solidFill>
        </p:spPr>
      </p:sp>
      <p:sp>
        <p:nvSpPr>
          <p:cNvPr id="8" name="Text 5"/>
          <p:cNvSpPr/>
          <p:nvPr/>
        </p:nvSpPr>
        <p:spPr>
          <a:xfrm>
            <a:off x="7017306" y="442448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Techniques</a:t>
            </a:r>
            <a:endParaRPr lang="en-US" sz="2200" dirty="0"/>
          </a:p>
        </p:txBody>
      </p:sp>
      <p:sp>
        <p:nvSpPr>
          <p:cNvPr id="9" name="Text 6"/>
          <p:cNvSpPr/>
          <p:nvPr/>
        </p:nvSpPr>
        <p:spPr>
          <a:xfrm>
            <a:off x="7017306" y="4914900"/>
            <a:ext cx="6819305"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Includes instruction, few-shot, and chain-of-thought prompting.</a:t>
            </a:r>
            <a:endParaRPr lang="en-US" sz="1750" dirty="0"/>
          </a:p>
        </p:txBody>
      </p:sp>
      <p:sp>
        <p:nvSpPr>
          <p:cNvPr id="10" name="Shape 7"/>
          <p:cNvSpPr/>
          <p:nvPr/>
        </p:nvSpPr>
        <p:spPr>
          <a:xfrm>
            <a:off x="6280190" y="5731431"/>
            <a:ext cx="510302" cy="510302"/>
          </a:xfrm>
          <a:prstGeom prst="roundRect">
            <a:avLst>
              <a:gd name="adj" fmla="val 6667"/>
            </a:avLst>
          </a:prstGeom>
          <a:solidFill>
            <a:srgbClr val="EEE8DD"/>
          </a:solidFill>
        </p:spPr>
      </p:sp>
      <p:sp>
        <p:nvSpPr>
          <p:cNvPr id="11" name="Text 8"/>
          <p:cNvSpPr/>
          <p:nvPr/>
        </p:nvSpPr>
        <p:spPr>
          <a:xfrm>
            <a:off x="7017306" y="580929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Importance</a:t>
            </a:r>
            <a:endParaRPr lang="en-US" sz="2200" dirty="0"/>
          </a:p>
        </p:txBody>
      </p:sp>
      <p:sp>
        <p:nvSpPr>
          <p:cNvPr id="12" name="Text 9"/>
          <p:cNvSpPr/>
          <p:nvPr/>
        </p:nvSpPr>
        <p:spPr>
          <a:xfrm>
            <a:off x="7017306" y="6299716"/>
            <a:ext cx="6819305"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Crucial for optimizing AI performance and accuracy. Poorly designed prompts lead to irrelevant or biased outputs.</a:t>
            </a:r>
            <a:endParaRPr lang="en-US" sz="1750" dirty="0"/>
          </a:p>
        </p:txBody>
      </p:sp>
      <p:sp>
        <p:nvSpPr>
          <p:cNvPr id="13" name="Text Box 12"/>
          <p:cNvSpPr txBox="1"/>
          <p:nvPr/>
        </p:nvSpPr>
        <p:spPr>
          <a:xfrm>
            <a:off x="11918950" y="7607300"/>
            <a:ext cx="2620010" cy="530225"/>
          </a:xfrm>
          <a:prstGeom prst="rect">
            <a:avLst/>
          </a:prstGeom>
          <a:solidFill>
            <a:schemeClr val="bg1"/>
          </a:solidFill>
        </p:spPr>
        <p:txBody>
          <a:bodyPr wrap="square" rtlCol="0">
            <a:noAutofit/>
          </a:bodyPr>
          <a:p>
            <a:endParaRPr lang="en-US">
              <a:ln>
                <a:solidFill>
                  <a:sysClr val="windowText" lastClr="000000"/>
                </a:solidFill>
              </a:l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4848" y="651510"/>
            <a:ext cx="7774305" cy="1223010"/>
          </a:xfrm>
          <a:prstGeom prst="rect">
            <a:avLst/>
          </a:prstGeom>
          <a:noFill/>
        </p:spPr>
        <p:txBody>
          <a:bodyPr wrap="square" lIns="0" tIns="0" rIns="0" bIns="0" rtlCol="0" anchor="t"/>
          <a:lstStyle/>
          <a:p>
            <a:pPr marL="0" indent="0" algn="l">
              <a:lnSpc>
                <a:spcPts val="4800"/>
              </a:lnSpc>
              <a:buNone/>
            </a:pPr>
            <a:r>
              <a:rPr lang="en-US" sz="3850" dirty="0">
                <a:solidFill>
                  <a:srgbClr val="484237"/>
                </a:solidFill>
                <a:latin typeface="Gelasio Semi Bold" pitchFamily="34" charset="0"/>
                <a:ea typeface="Gelasio Semi Bold" pitchFamily="34" charset="-122"/>
                <a:cs typeface="Gelasio Semi Bold" pitchFamily="34" charset="-120"/>
              </a:rPr>
              <a:t>AI's Importance: Transforming Industries</a:t>
            </a:r>
            <a:endParaRPr lang="en-US" sz="3850" dirty="0"/>
          </a:p>
        </p:txBody>
      </p:sp>
      <p:sp>
        <p:nvSpPr>
          <p:cNvPr id="4" name="Shape 1"/>
          <p:cNvSpPr/>
          <p:nvPr/>
        </p:nvSpPr>
        <p:spPr>
          <a:xfrm>
            <a:off x="684848" y="2168009"/>
            <a:ext cx="7774305" cy="1440656"/>
          </a:xfrm>
          <a:prstGeom prst="roundRect">
            <a:avLst>
              <a:gd name="adj" fmla="val 2038"/>
            </a:avLst>
          </a:prstGeom>
          <a:solidFill>
            <a:srgbClr val="EEE8DD"/>
          </a:solidFill>
        </p:spPr>
      </p:sp>
      <p:sp>
        <p:nvSpPr>
          <p:cNvPr id="5" name="Text 2"/>
          <p:cNvSpPr/>
          <p:nvPr/>
        </p:nvSpPr>
        <p:spPr>
          <a:xfrm>
            <a:off x="880467" y="2363629"/>
            <a:ext cx="2446139" cy="305753"/>
          </a:xfrm>
          <a:prstGeom prst="rect">
            <a:avLst/>
          </a:prstGeom>
          <a:noFill/>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Automation</a:t>
            </a:r>
            <a:endParaRPr lang="en-US" sz="1900" dirty="0"/>
          </a:p>
        </p:txBody>
      </p:sp>
      <p:sp>
        <p:nvSpPr>
          <p:cNvPr id="6" name="Text 3"/>
          <p:cNvSpPr/>
          <p:nvPr/>
        </p:nvSpPr>
        <p:spPr>
          <a:xfrm>
            <a:off x="880467" y="2786777"/>
            <a:ext cx="7383066" cy="626269"/>
          </a:xfrm>
          <a:prstGeom prst="rect">
            <a:avLst/>
          </a:prstGeom>
          <a:noFill/>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Automating repetitive tasks, increasing efficiency, and reducing costs across all sectors.</a:t>
            </a:r>
            <a:endParaRPr lang="en-US" sz="1500" dirty="0"/>
          </a:p>
        </p:txBody>
      </p:sp>
      <p:sp>
        <p:nvSpPr>
          <p:cNvPr id="7" name="Shape 4"/>
          <p:cNvSpPr/>
          <p:nvPr/>
        </p:nvSpPr>
        <p:spPr>
          <a:xfrm>
            <a:off x="684848" y="3804285"/>
            <a:ext cx="7774305" cy="1127522"/>
          </a:xfrm>
          <a:prstGeom prst="roundRect">
            <a:avLst>
              <a:gd name="adj" fmla="val 2603"/>
            </a:avLst>
          </a:prstGeom>
          <a:solidFill>
            <a:srgbClr val="EEE8DD"/>
          </a:solidFill>
        </p:spPr>
      </p:sp>
      <p:sp>
        <p:nvSpPr>
          <p:cNvPr id="8" name="Text 5"/>
          <p:cNvSpPr/>
          <p:nvPr/>
        </p:nvSpPr>
        <p:spPr>
          <a:xfrm>
            <a:off x="880467" y="3999905"/>
            <a:ext cx="2446139" cy="305753"/>
          </a:xfrm>
          <a:prstGeom prst="rect">
            <a:avLst/>
          </a:prstGeom>
          <a:noFill/>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Data Analysis</a:t>
            </a:r>
            <a:endParaRPr lang="en-US" sz="1900" dirty="0"/>
          </a:p>
        </p:txBody>
      </p:sp>
      <p:sp>
        <p:nvSpPr>
          <p:cNvPr id="9" name="Text 6"/>
          <p:cNvSpPr/>
          <p:nvPr/>
        </p:nvSpPr>
        <p:spPr>
          <a:xfrm>
            <a:off x="880467" y="4423053"/>
            <a:ext cx="7383066" cy="313134"/>
          </a:xfrm>
          <a:prstGeom prst="rect">
            <a:avLst/>
          </a:prstGeom>
          <a:noFill/>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Analyzing large datasets to identify trends, patterns, and valuable insights rapidly.</a:t>
            </a:r>
            <a:endParaRPr lang="en-US" sz="1500" dirty="0"/>
          </a:p>
        </p:txBody>
      </p:sp>
      <p:sp>
        <p:nvSpPr>
          <p:cNvPr id="10" name="Shape 7"/>
          <p:cNvSpPr/>
          <p:nvPr/>
        </p:nvSpPr>
        <p:spPr>
          <a:xfrm>
            <a:off x="684848" y="5127427"/>
            <a:ext cx="7774305" cy="1127522"/>
          </a:xfrm>
          <a:prstGeom prst="roundRect">
            <a:avLst>
              <a:gd name="adj" fmla="val 2603"/>
            </a:avLst>
          </a:prstGeom>
          <a:solidFill>
            <a:srgbClr val="EEE8DD"/>
          </a:solidFill>
        </p:spPr>
      </p:sp>
      <p:sp>
        <p:nvSpPr>
          <p:cNvPr id="11" name="Text 8"/>
          <p:cNvSpPr/>
          <p:nvPr/>
        </p:nvSpPr>
        <p:spPr>
          <a:xfrm>
            <a:off x="880467" y="5323046"/>
            <a:ext cx="2446139" cy="305753"/>
          </a:xfrm>
          <a:prstGeom prst="rect">
            <a:avLst/>
          </a:prstGeom>
          <a:noFill/>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Decision-Making</a:t>
            </a:r>
            <a:endParaRPr lang="en-US" sz="1900" dirty="0"/>
          </a:p>
        </p:txBody>
      </p:sp>
      <p:sp>
        <p:nvSpPr>
          <p:cNvPr id="12" name="Text 9"/>
          <p:cNvSpPr/>
          <p:nvPr/>
        </p:nvSpPr>
        <p:spPr>
          <a:xfrm>
            <a:off x="880467" y="5746194"/>
            <a:ext cx="7383066" cy="313134"/>
          </a:xfrm>
          <a:prstGeom prst="rect">
            <a:avLst/>
          </a:prstGeom>
          <a:noFill/>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Enhancing decision-making processes with accurate, data-driven recommendations.</a:t>
            </a:r>
            <a:endParaRPr lang="en-US" sz="1500" dirty="0"/>
          </a:p>
        </p:txBody>
      </p:sp>
      <p:sp>
        <p:nvSpPr>
          <p:cNvPr id="13" name="Shape 10"/>
          <p:cNvSpPr/>
          <p:nvPr/>
        </p:nvSpPr>
        <p:spPr>
          <a:xfrm>
            <a:off x="684848" y="6450568"/>
            <a:ext cx="7774305" cy="1127522"/>
          </a:xfrm>
          <a:prstGeom prst="roundRect">
            <a:avLst>
              <a:gd name="adj" fmla="val 2603"/>
            </a:avLst>
          </a:prstGeom>
          <a:solidFill>
            <a:srgbClr val="EEE8DD"/>
          </a:solidFill>
        </p:spPr>
      </p:sp>
      <p:sp>
        <p:nvSpPr>
          <p:cNvPr id="14" name="Text 11"/>
          <p:cNvSpPr/>
          <p:nvPr/>
        </p:nvSpPr>
        <p:spPr>
          <a:xfrm>
            <a:off x="880467" y="6646188"/>
            <a:ext cx="2446139" cy="305753"/>
          </a:xfrm>
          <a:prstGeom prst="rect">
            <a:avLst/>
          </a:prstGeom>
          <a:noFill/>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Personalization</a:t>
            </a:r>
            <a:endParaRPr lang="en-US" sz="1900" dirty="0"/>
          </a:p>
        </p:txBody>
      </p:sp>
      <p:sp>
        <p:nvSpPr>
          <p:cNvPr id="15" name="Text 12"/>
          <p:cNvSpPr/>
          <p:nvPr/>
        </p:nvSpPr>
        <p:spPr>
          <a:xfrm>
            <a:off x="880467" y="7069336"/>
            <a:ext cx="7383066" cy="313134"/>
          </a:xfrm>
          <a:prstGeom prst="rect">
            <a:avLst/>
          </a:prstGeom>
          <a:noFill/>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Delivering tailored experiences to customers based on individual preferences.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8633" y="839629"/>
            <a:ext cx="7039332" cy="644843"/>
          </a:xfrm>
          <a:prstGeom prst="rect">
            <a:avLst/>
          </a:prstGeom>
          <a:noFill/>
        </p:spPr>
        <p:txBody>
          <a:bodyPr wrap="none" lIns="0" tIns="0" rIns="0" bIns="0" rtlCol="0" anchor="t"/>
          <a:lstStyle/>
          <a:p>
            <a:pPr marL="0" indent="0" algn="l">
              <a:lnSpc>
                <a:spcPts val="5050"/>
              </a:lnSpc>
              <a:buNone/>
            </a:pPr>
            <a:r>
              <a:rPr lang="en-US" sz="4050" dirty="0">
                <a:solidFill>
                  <a:srgbClr val="484237"/>
                </a:solidFill>
                <a:latin typeface="Gelasio Semi Bold" pitchFamily="34" charset="0"/>
                <a:ea typeface="Gelasio Semi Bold" pitchFamily="34" charset="-122"/>
                <a:cs typeface="Gelasio Semi Bold" pitchFamily="34" charset="-120"/>
              </a:rPr>
              <a:t>Applications Across Sectors</a:t>
            </a:r>
            <a:endParaRPr lang="en-US" sz="4050" dirty="0"/>
          </a:p>
        </p:txBody>
      </p:sp>
      <p:pic>
        <p:nvPicPr>
          <p:cNvPr id="4" name="Image 1" descr="preencoded.png"/>
          <p:cNvPicPr>
            <a:picLocks noChangeAspect="1"/>
          </p:cNvPicPr>
          <p:nvPr/>
        </p:nvPicPr>
        <p:blipFill>
          <a:blip r:embed="rId2"/>
          <a:stretch>
            <a:fillRect/>
          </a:stretch>
        </p:blipFill>
        <p:spPr>
          <a:xfrm>
            <a:off x="6208633" y="1793915"/>
            <a:ext cx="515898" cy="515898"/>
          </a:xfrm>
          <a:prstGeom prst="rect">
            <a:avLst/>
          </a:prstGeom>
        </p:spPr>
      </p:pic>
      <p:sp>
        <p:nvSpPr>
          <p:cNvPr id="5" name="Text 1"/>
          <p:cNvSpPr/>
          <p:nvPr/>
        </p:nvSpPr>
        <p:spPr>
          <a:xfrm>
            <a:off x="6208633" y="2567702"/>
            <a:ext cx="2394585" cy="322421"/>
          </a:xfrm>
          <a:prstGeom prst="rect">
            <a:avLst/>
          </a:prstGeom>
          <a:noFill/>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Healthcare</a:t>
            </a:r>
            <a:endParaRPr lang="en-US" sz="2000" dirty="0"/>
          </a:p>
        </p:txBody>
      </p:sp>
      <p:sp>
        <p:nvSpPr>
          <p:cNvPr id="6" name="Text 2"/>
          <p:cNvSpPr/>
          <p:nvPr/>
        </p:nvSpPr>
        <p:spPr>
          <a:xfrm>
            <a:off x="6208633" y="3013829"/>
            <a:ext cx="2394585" cy="1320165"/>
          </a:xfrm>
          <a:prstGeom prst="rect">
            <a:avLst/>
          </a:prstGeom>
          <a:noFill/>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AI-powered diagnostics, personalized treatments, and drug discovery acceleration.</a:t>
            </a:r>
            <a:endParaRPr lang="en-US" sz="1600" dirty="0"/>
          </a:p>
        </p:txBody>
      </p:sp>
      <p:pic>
        <p:nvPicPr>
          <p:cNvPr id="7" name="Image 2" descr="preencoded.png"/>
          <p:cNvPicPr>
            <a:picLocks noChangeAspect="1"/>
          </p:cNvPicPr>
          <p:nvPr/>
        </p:nvPicPr>
        <p:blipFill>
          <a:blip r:embed="rId3"/>
          <a:stretch>
            <a:fillRect/>
          </a:stretch>
        </p:blipFill>
        <p:spPr>
          <a:xfrm>
            <a:off x="8861108" y="1793915"/>
            <a:ext cx="515898" cy="515898"/>
          </a:xfrm>
          <a:prstGeom prst="rect">
            <a:avLst/>
          </a:prstGeom>
        </p:spPr>
      </p:pic>
      <p:sp>
        <p:nvSpPr>
          <p:cNvPr id="8" name="Text 3"/>
          <p:cNvSpPr/>
          <p:nvPr/>
        </p:nvSpPr>
        <p:spPr>
          <a:xfrm>
            <a:off x="8861108" y="2567702"/>
            <a:ext cx="2394585" cy="322421"/>
          </a:xfrm>
          <a:prstGeom prst="rect">
            <a:avLst/>
          </a:prstGeom>
          <a:noFill/>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Finance</a:t>
            </a:r>
            <a:endParaRPr lang="en-US" sz="2000" dirty="0"/>
          </a:p>
        </p:txBody>
      </p:sp>
      <p:sp>
        <p:nvSpPr>
          <p:cNvPr id="9" name="Text 4"/>
          <p:cNvSpPr/>
          <p:nvPr/>
        </p:nvSpPr>
        <p:spPr>
          <a:xfrm>
            <a:off x="8861108" y="3013829"/>
            <a:ext cx="2394585" cy="1320165"/>
          </a:xfrm>
          <a:prstGeom prst="rect">
            <a:avLst/>
          </a:prstGeom>
          <a:noFill/>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Fraud detection, algorithmic trading, and advanced risk assessment tools.</a:t>
            </a:r>
            <a:endParaRPr lang="en-US" sz="1600" dirty="0"/>
          </a:p>
        </p:txBody>
      </p:sp>
      <p:pic>
        <p:nvPicPr>
          <p:cNvPr id="10" name="Image 3" descr="preencoded.png"/>
          <p:cNvPicPr>
            <a:picLocks noChangeAspect="1"/>
          </p:cNvPicPr>
          <p:nvPr/>
        </p:nvPicPr>
        <p:blipFill>
          <a:blip r:embed="rId4"/>
          <a:stretch>
            <a:fillRect/>
          </a:stretch>
        </p:blipFill>
        <p:spPr>
          <a:xfrm>
            <a:off x="11513582" y="1793915"/>
            <a:ext cx="515898" cy="515898"/>
          </a:xfrm>
          <a:prstGeom prst="rect">
            <a:avLst/>
          </a:prstGeom>
        </p:spPr>
      </p:pic>
      <p:sp>
        <p:nvSpPr>
          <p:cNvPr id="11" name="Text 5"/>
          <p:cNvSpPr/>
          <p:nvPr/>
        </p:nvSpPr>
        <p:spPr>
          <a:xfrm>
            <a:off x="11513582" y="2567702"/>
            <a:ext cx="2394585" cy="322421"/>
          </a:xfrm>
          <a:prstGeom prst="rect">
            <a:avLst/>
          </a:prstGeom>
          <a:noFill/>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Manufacturing</a:t>
            </a:r>
            <a:endParaRPr lang="en-US" sz="2000" dirty="0"/>
          </a:p>
        </p:txBody>
      </p:sp>
      <p:sp>
        <p:nvSpPr>
          <p:cNvPr id="12" name="Text 6"/>
          <p:cNvSpPr/>
          <p:nvPr/>
        </p:nvSpPr>
        <p:spPr>
          <a:xfrm>
            <a:off x="11513582" y="3013829"/>
            <a:ext cx="2394585" cy="990124"/>
          </a:xfrm>
          <a:prstGeom prst="rect">
            <a:avLst/>
          </a:prstGeom>
          <a:noFill/>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Predictive maintenance, quality control, and optimized supply chains.</a:t>
            </a:r>
            <a:endParaRPr lang="en-US" sz="1600" dirty="0"/>
          </a:p>
        </p:txBody>
      </p:sp>
      <p:pic>
        <p:nvPicPr>
          <p:cNvPr id="13" name="Image 4" descr="preencoded.png"/>
          <p:cNvPicPr>
            <a:picLocks noChangeAspect="1"/>
          </p:cNvPicPr>
          <p:nvPr/>
        </p:nvPicPr>
        <p:blipFill>
          <a:blip r:embed="rId5"/>
          <a:stretch>
            <a:fillRect/>
          </a:stretch>
        </p:blipFill>
        <p:spPr>
          <a:xfrm>
            <a:off x="6208633" y="4849892"/>
            <a:ext cx="515898" cy="515898"/>
          </a:xfrm>
          <a:prstGeom prst="rect">
            <a:avLst/>
          </a:prstGeom>
        </p:spPr>
      </p:pic>
      <p:sp>
        <p:nvSpPr>
          <p:cNvPr id="14" name="Text 7"/>
          <p:cNvSpPr/>
          <p:nvPr/>
        </p:nvSpPr>
        <p:spPr>
          <a:xfrm>
            <a:off x="6208633" y="5623679"/>
            <a:ext cx="2394585" cy="322421"/>
          </a:xfrm>
          <a:prstGeom prst="rect">
            <a:avLst/>
          </a:prstGeom>
          <a:noFill/>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Transportation</a:t>
            </a:r>
            <a:endParaRPr lang="en-US" sz="2000" dirty="0"/>
          </a:p>
        </p:txBody>
      </p:sp>
      <p:sp>
        <p:nvSpPr>
          <p:cNvPr id="15" name="Text 8"/>
          <p:cNvSpPr/>
          <p:nvPr/>
        </p:nvSpPr>
        <p:spPr>
          <a:xfrm>
            <a:off x="6208633" y="6069806"/>
            <a:ext cx="2394585" cy="1320165"/>
          </a:xfrm>
          <a:prstGeom prst="rect">
            <a:avLst/>
          </a:prstGeom>
          <a:noFill/>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Autonomous vehicles, smart traffic management, and route optimization.</a:t>
            </a:r>
            <a:endParaRPr lang="en-US" sz="1600" dirty="0"/>
          </a:p>
        </p:txBody>
      </p:sp>
      <p:sp>
        <p:nvSpPr>
          <p:cNvPr id="16" name="Text Box 15"/>
          <p:cNvSpPr txBox="1"/>
          <p:nvPr/>
        </p:nvSpPr>
        <p:spPr>
          <a:xfrm>
            <a:off x="11918950" y="7607300"/>
            <a:ext cx="2620010" cy="530225"/>
          </a:xfrm>
          <a:prstGeom prst="rect">
            <a:avLst/>
          </a:prstGeom>
          <a:solidFill>
            <a:schemeClr val="bg1"/>
          </a:solidFill>
        </p:spPr>
        <p:txBody>
          <a:bodyPr wrap="square" rtlCol="0">
            <a:noAutofit/>
          </a:bodyPr>
          <a:p>
            <a:endParaRPr lang="en-US">
              <a:ln>
                <a:solidFill>
                  <a:sysClr val="windowText" lastClr="000000"/>
                </a:solidFill>
              </a:l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51109"/>
            <a:ext cx="10751225"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Key Concepts: Machine Learning (ML)</a:t>
            </a:r>
            <a:endParaRPr lang="en-US" sz="4450" dirty="0"/>
          </a:p>
        </p:txBody>
      </p:sp>
      <p:sp>
        <p:nvSpPr>
          <p:cNvPr id="3" name="Text 1"/>
          <p:cNvSpPr/>
          <p:nvPr/>
        </p:nvSpPr>
        <p:spPr>
          <a:xfrm>
            <a:off x="1857256" y="2861548"/>
            <a:ext cx="2835235" cy="354330"/>
          </a:xfrm>
          <a:prstGeom prst="rect">
            <a:avLst/>
          </a:prstGeom>
          <a:noFill/>
        </p:spPr>
        <p:txBody>
          <a:bodyPr wrap="none" lIns="0" tIns="0" rIns="0" bIns="0" rtlCol="0" anchor="t"/>
          <a:lstStyle/>
          <a:p>
            <a:pPr marL="0" indent="0" algn="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Definition</a:t>
            </a:r>
            <a:endParaRPr lang="en-US" sz="2200" dirty="0"/>
          </a:p>
        </p:txBody>
      </p:sp>
      <p:sp>
        <p:nvSpPr>
          <p:cNvPr id="4" name="Text 2"/>
          <p:cNvSpPr/>
          <p:nvPr/>
        </p:nvSpPr>
        <p:spPr>
          <a:xfrm>
            <a:off x="793790" y="3351967"/>
            <a:ext cx="3898702" cy="725805"/>
          </a:xfrm>
          <a:prstGeom prst="rect">
            <a:avLst/>
          </a:prstGeom>
          <a:noFill/>
        </p:spPr>
        <p:txBody>
          <a:bodyPr wrap="squar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Algorithms that learn from data without explicit programming.</a:t>
            </a:r>
            <a:endParaRPr lang="en-US" sz="1750" dirty="0"/>
          </a:p>
        </p:txBody>
      </p:sp>
      <p:pic>
        <p:nvPicPr>
          <p:cNvPr id="5" name="Image 0" descr="preencoded.png"/>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6015633" y="3353991"/>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7" name="Text 4"/>
          <p:cNvSpPr/>
          <p:nvPr/>
        </p:nvSpPr>
        <p:spPr>
          <a:xfrm>
            <a:off x="9937790" y="286154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Types</a:t>
            </a:r>
            <a:endParaRPr lang="en-US" sz="2200" dirty="0"/>
          </a:p>
        </p:txBody>
      </p:sp>
      <p:sp>
        <p:nvSpPr>
          <p:cNvPr id="8" name="Text 5"/>
          <p:cNvSpPr/>
          <p:nvPr/>
        </p:nvSpPr>
        <p:spPr>
          <a:xfrm>
            <a:off x="9937790" y="3351967"/>
            <a:ext cx="38988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Supervised, unsupervised, and reinforcement learning methods.</a:t>
            </a:r>
            <a:endParaRPr lang="en-US" sz="1750" dirty="0"/>
          </a:p>
        </p:txBody>
      </p:sp>
      <p:pic>
        <p:nvPicPr>
          <p:cNvPr id="9" name="Image 1" descr="preencoded.png"/>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275201" y="3353991"/>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1" name="Text 7"/>
          <p:cNvSpPr/>
          <p:nvPr/>
        </p:nvSpPr>
        <p:spPr>
          <a:xfrm>
            <a:off x="9937790" y="531411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Algorithms</a:t>
            </a:r>
            <a:endParaRPr lang="en-US" sz="2200" dirty="0"/>
          </a:p>
        </p:txBody>
      </p:sp>
      <p:sp>
        <p:nvSpPr>
          <p:cNvPr id="12" name="Text 8"/>
          <p:cNvSpPr/>
          <p:nvPr/>
        </p:nvSpPr>
        <p:spPr>
          <a:xfrm>
            <a:off x="9937790" y="5804535"/>
            <a:ext cx="38988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Includes linear regression, decision trees, and neural networks.</a:t>
            </a:r>
            <a:endParaRPr lang="en-US" sz="1750" dirty="0"/>
          </a:p>
        </p:txBody>
      </p:sp>
      <p:pic>
        <p:nvPicPr>
          <p:cNvPr id="13" name="Image 2"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8275201" y="5613559"/>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5" name="Text 10"/>
          <p:cNvSpPr/>
          <p:nvPr/>
        </p:nvSpPr>
        <p:spPr>
          <a:xfrm>
            <a:off x="1852017" y="5314117"/>
            <a:ext cx="2840474" cy="354330"/>
          </a:xfrm>
          <a:prstGeom prst="rect">
            <a:avLst/>
          </a:prstGeom>
          <a:noFill/>
        </p:spPr>
        <p:txBody>
          <a:bodyPr wrap="none" lIns="0" tIns="0" rIns="0" bIns="0" rtlCol="0" anchor="t"/>
          <a:lstStyle/>
          <a:p>
            <a:pPr marL="0" indent="0" algn="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Real-world Example</a:t>
            </a:r>
            <a:endParaRPr lang="en-US" sz="2200" dirty="0"/>
          </a:p>
        </p:txBody>
      </p:sp>
      <p:sp>
        <p:nvSpPr>
          <p:cNvPr id="16" name="Text 11"/>
          <p:cNvSpPr/>
          <p:nvPr/>
        </p:nvSpPr>
        <p:spPr>
          <a:xfrm>
            <a:off x="793790" y="5804535"/>
            <a:ext cx="3898702" cy="725805"/>
          </a:xfrm>
          <a:prstGeom prst="rect">
            <a:avLst/>
          </a:prstGeom>
          <a:noFill/>
        </p:spPr>
        <p:txBody>
          <a:bodyPr wrap="squar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Netflix uses ML to predict movie preferences effectively.</a:t>
            </a:r>
            <a:endParaRPr lang="en-US" sz="1750" dirty="0"/>
          </a:p>
        </p:txBody>
      </p:sp>
      <p:pic>
        <p:nvPicPr>
          <p:cNvPr id="17" name="Image 3"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8" name="Text 12"/>
          <p:cNvSpPr/>
          <p:nvPr/>
        </p:nvSpPr>
        <p:spPr>
          <a:xfrm>
            <a:off x="6015633" y="5613559"/>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746558"/>
                </a:solidFill>
                <a:latin typeface="Gelasio Semi Bold" pitchFamily="34" charset="0"/>
                <a:ea typeface="Gelasio Semi Bold" pitchFamily="34" charset="-122"/>
                <a:cs typeface="Gelasio Semi Bold" pitchFamily="34" charset="-120"/>
              </a:rPr>
              <a:t>4</a:t>
            </a:r>
            <a:endParaRPr lang="en-US" sz="2650" dirty="0"/>
          </a:p>
        </p:txBody>
      </p:sp>
      <p:sp>
        <p:nvSpPr>
          <p:cNvPr id="19" name="Text Box 18"/>
          <p:cNvSpPr txBox="1"/>
          <p:nvPr/>
        </p:nvSpPr>
        <p:spPr>
          <a:xfrm>
            <a:off x="11918950" y="7607300"/>
            <a:ext cx="2620010" cy="530225"/>
          </a:xfrm>
          <a:prstGeom prst="rect">
            <a:avLst/>
          </a:prstGeom>
          <a:solidFill>
            <a:schemeClr val="bg1"/>
          </a:solidFill>
        </p:spPr>
        <p:txBody>
          <a:bodyPr wrap="square" rtlCol="0">
            <a:noAutofit/>
          </a:bodyPr>
          <a:p>
            <a:endParaRPr lang="en-US">
              <a:ln>
                <a:solidFill>
                  <a:sysClr val="windowText" lastClr="000000"/>
                </a:solidFill>
              </a:l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8902" y="761048"/>
            <a:ext cx="7666196" cy="1319451"/>
          </a:xfrm>
          <a:prstGeom prst="rect">
            <a:avLst/>
          </a:prstGeom>
          <a:noFill/>
        </p:spPr>
        <p:txBody>
          <a:bodyPr wrap="square" lIns="0" tIns="0" rIns="0" bIns="0" rtlCol="0" anchor="t"/>
          <a:lstStyle/>
          <a:p>
            <a:pPr marL="0" indent="0" algn="l">
              <a:lnSpc>
                <a:spcPts val="5150"/>
              </a:lnSpc>
              <a:buNone/>
            </a:pPr>
            <a:r>
              <a:rPr lang="en-US" sz="4150" dirty="0">
                <a:solidFill>
                  <a:srgbClr val="484237"/>
                </a:solidFill>
                <a:latin typeface="Gelasio Semi Bold" pitchFamily="34" charset="0"/>
                <a:ea typeface="Gelasio Semi Bold" pitchFamily="34" charset="-122"/>
                <a:cs typeface="Gelasio Semi Bold" pitchFamily="34" charset="-120"/>
              </a:rPr>
              <a:t>Key Concepts: Deep Learning (DL)</a:t>
            </a:r>
            <a:endParaRPr lang="en-US" sz="4150" dirty="0"/>
          </a:p>
        </p:txBody>
      </p:sp>
      <p:sp>
        <p:nvSpPr>
          <p:cNvPr id="4" name="Shape 1"/>
          <p:cNvSpPr/>
          <p:nvPr/>
        </p:nvSpPr>
        <p:spPr>
          <a:xfrm>
            <a:off x="976432" y="2397204"/>
            <a:ext cx="22860" cy="5071348"/>
          </a:xfrm>
          <a:prstGeom prst="roundRect">
            <a:avLst>
              <a:gd name="adj" fmla="val 138544"/>
            </a:avLst>
          </a:prstGeom>
          <a:solidFill>
            <a:srgbClr val="D4CEC3"/>
          </a:solidFill>
        </p:spPr>
      </p:sp>
      <p:sp>
        <p:nvSpPr>
          <p:cNvPr id="5" name="Shape 2"/>
          <p:cNvSpPr/>
          <p:nvPr/>
        </p:nvSpPr>
        <p:spPr>
          <a:xfrm>
            <a:off x="1191101" y="2623304"/>
            <a:ext cx="633412" cy="22860"/>
          </a:xfrm>
          <a:prstGeom prst="roundRect">
            <a:avLst>
              <a:gd name="adj" fmla="val 138544"/>
            </a:avLst>
          </a:prstGeom>
          <a:solidFill>
            <a:srgbClr val="D4CEC3"/>
          </a:solidFill>
        </p:spPr>
      </p:sp>
      <p:sp>
        <p:nvSpPr>
          <p:cNvPr id="6" name="Shape 3"/>
          <p:cNvSpPr/>
          <p:nvPr/>
        </p:nvSpPr>
        <p:spPr>
          <a:xfrm>
            <a:off x="738902" y="2397204"/>
            <a:ext cx="475059" cy="475059"/>
          </a:xfrm>
          <a:prstGeom prst="roundRect">
            <a:avLst>
              <a:gd name="adj" fmla="val 6667"/>
            </a:avLst>
          </a:prstGeom>
          <a:solidFill>
            <a:srgbClr val="EEE8DD"/>
          </a:solidFill>
        </p:spPr>
      </p:sp>
      <p:sp>
        <p:nvSpPr>
          <p:cNvPr id="7" name="Text 4"/>
          <p:cNvSpPr/>
          <p:nvPr/>
        </p:nvSpPr>
        <p:spPr>
          <a:xfrm>
            <a:off x="818078" y="2436793"/>
            <a:ext cx="316706" cy="395883"/>
          </a:xfrm>
          <a:prstGeom prst="rect">
            <a:avLst/>
          </a:prstGeom>
          <a:noFill/>
        </p:spPr>
        <p:txBody>
          <a:bodyPr wrap="none" lIns="0" tIns="0" rIns="0" bIns="0" rtlCol="0" anchor="t"/>
          <a:lstStyle/>
          <a:p>
            <a:pPr marL="0" indent="0" algn="ctr">
              <a:lnSpc>
                <a:spcPts val="2450"/>
              </a:lnSpc>
              <a:buNone/>
            </a:pPr>
            <a:r>
              <a:rPr lang="en-US" sz="2450" dirty="0">
                <a:solidFill>
                  <a:srgbClr val="746558"/>
                </a:solidFill>
                <a:latin typeface="Gelasio Semi Bold" pitchFamily="34" charset="0"/>
                <a:ea typeface="Gelasio Semi Bold" pitchFamily="34" charset="-122"/>
                <a:cs typeface="Gelasio Semi Bold" pitchFamily="34" charset="-120"/>
              </a:rPr>
              <a:t>1</a:t>
            </a:r>
            <a:endParaRPr lang="en-US" sz="2450" dirty="0"/>
          </a:p>
        </p:txBody>
      </p:sp>
      <p:sp>
        <p:nvSpPr>
          <p:cNvPr id="8" name="Text 5"/>
          <p:cNvSpPr/>
          <p:nvPr/>
        </p:nvSpPr>
        <p:spPr>
          <a:xfrm>
            <a:off x="2032040" y="2469713"/>
            <a:ext cx="2639258" cy="329922"/>
          </a:xfrm>
          <a:prstGeom prst="rect">
            <a:avLst/>
          </a:prstGeom>
          <a:noFill/>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Definition</a:t>
            </a:r>
            <a:endParaRPr lang="en-US" sz="2050" dirty="0"/>
          </a:p>
        </p:txBody>
      </p:sp>
      <p:sp>
        <p:nvSpPr>
          <p:cNvPr id="9" name="Text 6"/>
          <p:cNvSpPr/>
          <p:nvPr/>
        </p:nvSpPr>
        <p:spPr>
          <a:xfrm>
            <a:off x="2032040" y="2926318"/>
            <a:ext cx="6373058" cy="337661"/>
          </a:xfrm>
          <a:prstGeom prst="rect">
            <a:avLst/>
          </a:prstGeom>
          <a:noFill/>
        </p:spPr>
        <p:txBody>
          <a:bodyPr wrap="non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Neural networks with multiple layers analyze data hierarchically.</a:t>
            </a:r>
            <a:endParaRPr lang="en-US" sz="1650" dirty="0"/>
          </a:p>
        </p:txBody>
      </p:sp>
      <p:sp>
        <p:nvSpPr>
          <p:cNvPr id="10" name="Shape 7"/>
          <p:cNvSpPr/>
          <p:nvPr/>
        </p:nvSpPr>
        <p:spPr>
          <a:xfrm>
            <a:off x="1191101" y="3912275"/>
            <a:ext cx="633412" cy="22860"/>
          </a:xfrm>
          <a:prstGeom prst="roundRect">
            <a:avLst>
              <a:gd name="adj" fmla="val 138544"/>
            </a:avLst>
          </a:prstGeom>
          <a:solidFill>
            <a:srgbClr val="D4CEC3"/>
          </a:solidFill>
        </p:spPr>
      </p:sp>
      <p:sp>
        <p:nvSpPr>
          <p:cNvPr id="11" name="Shape 8"/>
          <p:cNvSpPr/>
          <p:nvPr/>
        </p:nvSpPr>
        <p:spPr>
          <a:xfrm>
            <a:off x="738902" y="3686175"/>
            <a:ext cx="475059" cy="475059"/>
          </a:xfrm>
          <a:prstGeom prst="roundRect">
            <a:avLst>
              <a:gd name="adj" fmla="val 6667"/>
            </a:avLst>
          </a:prstGeom>
          <a:solidFill>
            <a:srgbClr val="EEE8DD"/>
          </a:solidFill>
        </p:spPr>
      </p:sp>
      <p:sp>
        <p:nvSpPr>
          <p:cNvPr id="12" name="Text 9"/>
          <p:cNvSpPr/>
          <p:nvPr/>
        </p:nvSpPr>
        <p:spPr>
          <a:xfrm>
            <a:off x="818078" y="3725763"/>
            <a:ext cx="316706" cy="395883"/>
          </a:xfrm>
          <a:prstGeom prst="rect">
            <a:avLst/>
          </a:prstGeom>
          <a:noFill/>
        </p:spPr>
        <p:txBody>
          <a:bodyPr wrap="none" lIns="0" tIns="0" rIns="0" bIns="0" rtlCol="0" anchor="t"/>
          <a:lstStyle/>
          <a:p>
            <a:pPr marL="0" indent="0" algn="ctr">
              <a:lnSpc>
                <a:spcPts val="2450"/>
              </a:lnSpc>
              <a:buNone/>
            </a:pPr>
            <a:r>
              <a:rPr lang="en-US" sz="2450" dirty="0">
                <a:solidFill>
                  <a:srgbClr val="746558"/>
                </a:solidFill>
                <a:latin typeface="Gelasio Semi Bold" pitchFamily="34" charset="0"/>
                <a:ea typeface="Gelasio Semi Bold" pitchFamily="34" charset="-122"/>
                <a:cs typeface="Gelasio Semi Bold" pitchFamily="34" charset="-120"/>
              </a:rPr>
              <a:t>2</a:t>
            </a:r>
            <a:endParaRPr lang="en-US" sz="2450" dirty="0"/>
          </a:p>
        </p:txBody>
      </p:sp>
      <p:sp>
        <p:nvSpPr>
          <p:cNvPr id="13" name="Text 10"/>
          <p:cNvSpPr/>
          <p:nvPr/>
        </p:nvSpPr>
        <p:spPr>
          <a:xfrm>
            <a:off x="2032040" y="3758684"/>
            <a:ext cx="2639258" cy="329922"/>
          </a:xfrm>
          <a:prstGeom prst="rect">
            <a:avLst/>
          </a:prstGeom>
          <a:noFill/>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Inspiration</a:t>
            </a:r>
            <a:endParaRPr lang="en-US" sz="2050" dirty="0"/>
          </a:p>
        </p:txBody>
      </p:sp>
      <p:sp>
        <p:nvSpPr>
          <p:cNvPr id="14" name="Text 11"/>
          <p:cNvSpPr/>
          <p:nvPr/>
        </p:nvSpPr>
        <p:spPr>
          <a:xfrm>
            <a:off x="2032040" y="4215289"/>
            <a:ext cx="6373058" cy="337661"/>
          </a:xfrm>
          <a:prstGeom prst="rect">
            <a:avLst/>
          </a:prstGeom>
          <a:noFill/>
        </p:spPr>
        <p:txBody>
          <a:bodyPr wrap="non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Inspired by the structure and function of the human brain.</a:t>
            </a:r>
            <a:endParaRPr lang="en-US" sz="1650" dirty="0"/>
          </a:p>
        </p:txBody>
      </p:sp>
      <p:sp>
        <p:nvSpPr>
          <p:cNvPr id="15" name="Shape 12"/>
          <p:cNvSpPr/>
          <p:nvPr/>
        </p:nvSpPr>
        <p:spPr>
          <a:xfrm>
            <a:off x="1191101" y="5201245"/>
            <a:ext cx="633412" cy="22860"/>
          </a:xfrm>
          <a:prstGeom prst="roundRect">
            <a:avLst>
              <a:gd name="adj" fmla="val 138544"/>
            </a:avLst>
          </a:prstGeom>
          <a:solidFill>
            <a:srgbClr val="D4CEC3"/>
          </a:solidFill>
        </p:spPr>
      </p:sp>
      <p:sp>
        <p:nvSpPr>
          <p:cNvPr id="16" name="Shape 13"/>
          <p:cNvSpPr/>
          <p:nvPr/>
        </p:nvSpPr>
        <p:spPr>
          <a:xfrm>
            <a:off x="738902" y="4975146"/>
            <a:ext cx="475059" cy="475059"/>
          </a:xfrm>
          <a:prstGeom prst="roundRect">
            <a:avLst>
              <a:gd name="adj" fmla="val 6667"/>
            </a:avLst>
          </a:prstGeom>
          <a:solidFill>
            <a:srgbClr val="EEE8DD"/>
          </a:solidFill>
        </p:spPr>
      </p:sp>
      <p:sp>
        <p:nvSpPr>
          <p:cNvPr id="17" name="Text 14"/>
          <p:cNvSpPr/>
          <p:nvPr/>
        </p:nvSpPr>
        <p:spPr>
          <a:xfrm>
            <a:off x="818078" y="5014734"/>
            <a:ext cx="316706" cy="395883"/>
          </a:xfrm>
          <a:prstGeom prst="rect">
            <a:avLst/>
          </a:prstGeom>
          <a:noFill/>
        </p:spPr>
        <p:txBody>
          <a:bodyPr wrap="none" lIns="0" tIns="0" rIns="0" bIns="0" rtlCol="0" anchor="t"/>
          <a:lstStyle/>
          <a:p>
            <a:pPr marL="0" indent="0" algn="ctr">
              <a:lnSpc>
                <a:spcPts val="2450"/>
              </a:lnSpc>
              <a:buNone/>
            </a:pPr>
            <a:r>
              <a:rPr lang="en-US" sz="2450" dirty="0">
                <a:solidFill>
                  <a:srgbClr val="746558"/>
                </a:solidFill>
                <a:latin typeface="Gelasio Semi Bold" pitchFamily="34" charset="0"/>
                <a:ea typeface="Gelasio Semi Bold" pitchFamily="34" charset="-122"/>
                <a:cs typeface="Gelasio Semi Bold" pitchFamily="34" charset="-120"/>
              </a:rPr>
              <a:t>3</a:t>
            </a:r>
            <a:endParaRPr lang="en-US" sz="2450" dirty="0"/>
          </a:p>
        </p:txBody>
      </p:sp>
      <p:sp>
        <p:nvSpPr>
          <p:cNvPr id="18" name="Text 15"/>
          <p:cNvSpPr/>
          <p:nvPr/>
        </p:nvSpPr>
        <p:spPr>
          <a:xfrm>
            <a:off x="2032040" y="5047655"/>
            <a:ext cx="2639258" cy="329922"/>
          </a:xfrm>
          <a:prstGeom prst="rect">
            <a:avLst/>
          </a:prstGeom>
          <a:noFill/>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Breakthroughs</a:t>
            </a:r>
            <a:endParaRPr lang="en-US" sz="2050" dirty="0"/>
          </a:p>
        </p:txBody>
      </p:sp>
      <p:sp>
        <p:nvSpPr>
          <p:cNvPr id="19" name="Text 16"/>
          <p:cNvSpPr/>
          <p:nvPr/>
        </p:nvSpPr>
        <p:spPr>
          <a:xfrm>
            <a:off x="2032040" y="5504259"/>
            <a:ext cx="6373058" cy="675323"/>
          </a:xfrm>
          <a:prstGeom prst="rect">
            <a:avLst/>
          </a:prstGeom>
          <a:noFill/>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Enables advancements in image recognition, NLP, and speech recognition.</a:t>
            </a:r>
            <a:endParaRPr lang="en-US" sz="1650" dirty="0"/>
          </a:p>
        </p:txBody>
      </p:sp>
      <p:sp>
        <p:nvSpPr>
          <p:cNvPr id="20" name="Shape 17"/>
          <p:cNvSpPr/>
          <p:nvPr/>
        </p:nvSpPr>
        <p:spPr>
          <a:xfrm>
            <a:off x="1191101" y="6827877"/>
            <a:ext cx="633412" cy="22860"/>
          </a:xfrm>
          <a:prstGeom prst="roundRect">
            <a:avLst>
              <a:gd name="adj" fmla="val 138544"/>
            </a:avLst>
          </a:prstGeom>
          <a:solidFill>
            <a:srgbClr val="D4CEC3"/>
          </a:solidFill>
        </p:spPr>
      </p:sp>
      <p:sp>
        <p:nvSpPr>
          <p:cNvPr id="21" name="Shape 18"/>
          <p:cNvSpPr/>
          <p:nvPr/>
        </p:nvSpPr>
        <p:spPr>
          <a:xfrm>
            <a:off x="738902" y="6601778"/>
            <a:ext cx="475059" cy="475059"/>
          </a:xfrm>
          <a:prstGeom prst="roundRect">
            <a:avLst>
              <a:gd name="adj" fmla="val 6667"/>
            </a:avLst>
          </a:prstGeom>
          <a:solidFill>
            <a:srgbClr val="EEE8DD"/>
          </a:solidFill>
        </p:spPr>
      </p:sp>
      <p:sp>
        <p:nvSpPr>
          <p:cNvPr id="22" name="Text 19"/>
          <p:cNvSpPr/>
          <p:nvPr/>
        </p:nvSpPr>
        <p:spPr>
          <a:xfrm>
            <a:off x="818078" y="6641366"/>
            <a:ext cx="316706" cy="395883"/>
          </a:xfrm>
          <a:prstGeom prst="rect">
            <a:avLst/>
          </a:prstGeom>
          <a:noFill/>
        </p:spPr>
        <p:txBody>
          <a:bodyPr wrap="none" lIns="0" tIns="0" rIns="0" bIns="0" rtlCol="0" anchor="t"/>
          <a:lstStyle/>
          <a:p>
            <a:pPr marL="0" indent="0" algn="ctr">
              <a:lnSpc>
                <a:spcPts val="2450"/>
              </a:lnSpc>
              <a:buNone/>
            </a:pPr>
            <a:r>
              <a:rPr lang="en-US" sz="2450" dirty="0">
                <a:solidFill>
                  <a:srgbClr val="746558"/>
                </a:solidFill>
                <a:latin typeface="Gelasio Semi Bold" pitchFamily="34" charset="0"/>
                <a:ea typeface="Gelasio Semi Bold" pitchFamily="34" charset="-122"/>
                <a:cs typeface="Gelasio Semi Bold" pitchFamily="34" charset="-120"/>
              </a:rPr>
              <a:t>4</a:t>
            </a:r>
            <a:endParaRPr lang="en-US" sz="2450" dirty="0"/>
          </a:p>
        </p:txBody>
      </p:sp>
      <p:sp>
        <p:nvSpPr>
          <p:cNvPr id="23" name="Text 20"/>
          <p:cNvSpPr/>
          <p:nvPr/>
        </p:nvSpPr>
        <p:spPr>
          <a:xfrm>
            <a:off x="2032040" y="6674287"/>
            <a:ext cx="2639258" cy="329922"/>
          </a:xfrm>
          <a:prstGeom prst="rect">
            <a:avLst/>
          </a:prstGeom>
          <a:noFill/>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Example</a:t>
            </a:r>
            <a:endParaRPr lang="en-US" sz="2050" dirty="0"/>
          </a:p>
        </p:txBody>
      </p:sp>
      <p:sp>
        <p:nvSpPr>
          <p:cNvPr id="24" name="Text 21"/>
          <p:cNvSpPr/>
          <p:nvPr/>
        </p:nvSpPr>
        <p:spPr>
          <a:xfrm>
            <a:off x="2032040" y="7130891"/>
            <a:ext cx="6373058" cy="337661"/>
          </a:xfrm>
          <a:prstGeom prst="rect">
            <a:avLst/>
          </a:prstGeom>
          <a:noFill/>
        </p:spPr>
        <p:txBody>
          <a:bodyPr wrap="non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Image recognition accuracy surged from 72% to 96% (2010-2024).</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6489" y="894040"/>
            <a:ext cx="7723823" cy="1268016"/>
          </a:xfrm>
          <a:prstGeom prst="rect">
            <a:avLst/>
          </a:prstGeom>
          <a:noFill/>
        </p:spPr>
        <p:txBody>
          <a:bodyPr wrap="square" lIns="0" tIns="0" rIns="0" bIns="0" rtlCol="0" anchor="t"/>
          <a:lstStyle/>
          <a:p>
            <a:pPr marL="0" indent="0" algn="l">
              <a:lnSpc>
                <a:spcPts val="4950"/>
              </a:lnSpc>
              <a:buNone/>
            </a:pPr>
            <a:r>
              <a:rPr lang="en-US" sz="3950" dirty="0">
                <a:solidFill>
                  <a:srgbClr val="484237"/>
                </a:solidFill>
                <a:latin typeface="Gelasio Semi Bold" pitchFamily="34" charset="0"/>
                <a:ea typeface="Gelasio Semi Bold" pitchFamily="34" charset="-122"/>
                <a:cs typeface="Gelasio Semi Bold" pitchFamily="34" charset="-120"/>
              </a:rPr>
              <a:t>Key Concepts: Natural Language Processing (NLP)</a:t>
            </a:r>
            <a:endParaRPr lang="en-US" sz="3950" dirty="0"/>
          </a:p>
        </p:txBody>
      </p:sp>
      <p:pic>
        <p:nvPicPr>
          <p:cNvPr id="4" name="Image 1" descr="preencoded.png"/>
          <p:cNvPicPr>
            <a:picLocks noChangeAspect="1"/>
          </p:cNvPicPr>
          <p:nvPr/>
        </p:nvPicPr>
        <p:blipFill>
          <a:blip r:embed="rId2"/>
          <a:stretch>
            <a:fillRect/>
          </a:stretch>
        </p:blipFill>
        <p:spPr>
          <a:xfrm>
            <a:off x="6196489" y="2466380"/>
            <a:ext cx="1014413" cy="1217295"/>
          </a:xfrm>
          <a:prstGeom prst="rect">
            <a:avLst/>
          </a:prstGeom>
        </p:spPr>
      </p:pic>
      <p:sp>
        <p:nvSpPr>
          <p:cNvPr id="5" name="Text 1"/>
          <p:cNvSpPr/>
          <p:nvPr/>
        </p:nvSpPr>
        <p:spPr>
          <a:xfrm>
            <a:off x="7413784" y="2669262"/>
            <a:ext cx="3150989" cy="316944"/>
          </a:xfrm>
          <a:prstGeom prst="rect">
            <a:avLst/>
          </a:prstGeom>
          <a:noFill/>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Understanding Language</a:t>
            </a:r>
            <a:endParaRPr lang="en-US" sz="1950" dirty="0"/>
          </a:p>
        </p:txBody>
      </p:sp>
      <p:sp>
        <p:nvSpPr>
          <p:cNvPr id="6" name="Text 2"/>
          <p:cNvSpPr/>
          <p:nvPr/>
        </p:nvSpPr>
        <p:spPr>
          <a:xfrm>
            <a:off x="7413784" y="3107888"/>
            <a:ext cx="6506528" cy="324564"/>
          </a:xfrm>
          <a:prstGeom prst="rect">
            <a:avLst/>
          </a:prstGeom>
          <a:noFill/>
        </p:spPr>
        <p:txBody>
          <a:bodyPr wrap="none" lIns="0" tIns="0" rIns="0" bIns="0" rtlCol="0" anchor="t"/>
          <a:lstStyle/>
          <a:p>
            <a:pPr marL="0" indent="0" algn="l">
              <a:lnSpc>
                <a:spcPts val="2550"/>
              </a:lnSpc>
              <a:buNone/>
            </a:pPr>
            <a:r>
              <a:rPr lang="en-US" sz="1550" dirty="0">
                <a:solidFill>
                  <a:srgbClr val="746558"/>
                </a:solidFill>
                <a:latin typeface="Gelasio" pitchFamily="34" charset="0"/>
                <a:ea typeface="Gelasio" pitchFamily="34" charset="-122"/>
                <a:cs typeface="Gelasio" pitchFamily="34" charset="-120"/>
              </a:rPr>
              <a:t>Enables computers to understand and interpret human language.</a:t>
            </a:r>
            <a:endParaRPr lang="en-US" sz="1550" dirty="0"/>
          </a:p>
        </p:txBody>
      </p:sp>
      <p:pic>
        <p:nvPicPr>
          <p:cNvPr id="7" name="Image 2" descr="preencoded.png"/>
          <p:cNvPicPr>
            <a:picLocks noChangeAspect="1"/>
          </p:cNvPicPr>
          <p:nvPr/>
        </p:nvPicPr>
        <p:blipFill>
          <a:blip r:embed="rId3"/>
          <a:stretch>
            <a:fillRect/>
          </a:stretch>
        </p:blipFill>
        <p:spPr>
          <a:xfrm>
            <a:off x="6196489" y="3683675"/>
            <a:ext cx="1014413" cy="1217295"/>
          </a:xfrm>
          <a:prstGeom prst="rect">
            <a:avLst/>
          </a:prstGeom>
        </p:spPr>
      </p:pic>
      <p:sp>
        <p:nvSpPr>
          <p:cNvPr id="8" name="Text 3"/>
          <p:cNvSpPr/>
          <p:nvPr/>
        </p:nvSpPr>
        <p:spPr>
          <a:xfrm>
            <a:off x="7413784" y="3886557"/>
            <a:ext cx="2668548" cy="316944"/>
          </a:xfrm>
          <a:prstGeom prst="rect">
            <a:avLst/>
          </a:prstGeom>
          <a:noFill/>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Generating Language</a:t>
            </a:r>
            <a:endParaRPr lang="en-US" sz="1950" dirty="0"/>
          </a:p>
        </p:txBody>
      </p:sp>
      <p:sp>
        <p:nvSpPr>
          <p:cNvPr id="9" name="Text 4"/>
          <p:cNvSpPr/>
          <p:nvPr/>
        </p:nvSpPr>
        <p:spPr>
          <a:xfrm>
            <a:off x="7413784" y="4325183"/>
            <a:ext cx="6506528" cy="324564"/>
          </a:xfrm>
          <a:prstGeom prst="rect">
            <a:avLst/>
          </a:prstGeom>
          <a:noFill/>
        </p:spPr>
        <p:txBody>
          <a:bodyPr wrap="none" lIns="0" tIns="0" rIns="0" bIns="0" rtlCol="0" anchor="t"/>
          <a:lstStyle/>
          <a:p>
            <a:pPr marL="0" indent="0" algn="l">
              <a:lnSpc>
                <a:spcPts val="2550"/>
              </a:lnSpc>
              <a:buNone/>
            </a:pPr>
            <a:r>
              <a:rPr lang="en-US" sz="1550" dirty="0">
                <a:solidFill>
                  <a:srgbClr val="746558"/>
                </a:solidFill>
                <a:latin typeface="Gelasio" pitchFamily="34" charset="0"/>
                <a:ea typeface="Gelasio" pitchFamily="34" charset="-122"/>
                <a:cs typeface="Gelasio" pitchFamily="34" charset="-120"/>
              </a:rPr>
              <a:t>Allows computers to generate human-like text and speech.</a:t>
            </a:r>
            <a:endParaRPr lang="en-US" sz="1550" dirty="0"/>
          </a:p>
        </p:txBody>
      </p:sp>
      <p:pic>
        <p:nvPicPr>
          <p:cNvPr id="10" name="Image 3" descr="preencoded.png"/>
          <p:cNvPicPr>
            <a:picLocks noChangeAspect="1"/>
          </p:cNvPicPr>
          <p:nvPr/>
        </p:nvPicPr>
        <p:blipFill>
          <a:blip r:embed="rId4"/>
          <a:stretch>
            <a:fillRect/>
          </a:stretch>
        </p:blipFill>
        <p:spPr>
          <a:xfrm>
            <a:off x="6196489" y="4900970"/>
            <a:ext cx="1014413" cy="1217295"/>
          </a:xfrm>
          <a:prstGeom prst="rect">
            <a:avLst/>
          </a:prstGeom>
        </p:spPr>
      </p:pic>
      <p:sp>
        <p:nvSpPr>
          <p:cNvPr id="11" name="Text 5"/>
          <p:cNvSpPr/>
          <p:nvPr/>
        </p:nvSpPr>
        <p:spPr>
          <a:xfrm>
            <a:off x="7413784" y="5103852"/>
            <a:ext cx="2536269" cy="316944"/>
          </a:xfrm>
          <a:prstGeom prst="rect">
            <a:avLst/>
          </a:prstGeom>
          <a:noFill/>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Key Components</a:t>
            </a:r>
            <a:endParaRPr lang="en-US" sz="1950" dirty="0"/>
          </a:p>
        </p:txBody>
      </p:sp>
      <p:sp>
        <p:nvSpPr>
          <p:cNvPr id="12" name="Text 6"/>
          <p:cNvSpPr/>
          <p:nvPr/>
        </p:nvSpPr>
        <p:spPr>
          <a:xfrm>
            <a:off x="7413784" y="5542478"/>
            <a:ext cx="6506528" cy="324564"/>
          </a:xfrm>
          <a:prstGeom prst="rect">
            <a:avLst/>
          </a:prstGeom>
          <a:noFill/>
        </p:spPr>
        <p:txBody>
          <a:bodyPr wrap="none" lIns="0" tIns="0" rIns="0" bIns="0" rtlCol="0" anchor="t"/>
          <a:lstStyle/>
          <a:p>
            <a:pPr marL="0" indent="0" algn="l">
              <a:lnSpc>
                <a:spcPts val="2550"/>
              </a:lnSpc>
              <a:buNone/>
            </a:pPr>
            <a:r>
              <a:rPr lang="en-US" sz="1550" dirty="0">
                <a:solidFill>
                  <a:srgbClr val="746558"/>
                </a:solidFill>
                <a:latin typeface="Gelasio" pitchFamily="34" charset="0"/>
                <a:ea typeface="Gelasio" pitchFamily="34" charset="-122"/>
                <a:cs typeface="Gelasio" pitchFamily="34" charset="-120"/>
              </a:rPr>
              <a:t>Language modeling, text classification, and sentiment analysis.</a:t>
            </a:r>
            <a:endParaRPr lang="en-US" sz="1550" dirty="0"/>
          </a:p>
        </p:txBody>
      </p:sp>
      <p:pic>
        <p:nvPicPr>
          <p:cNvPr id="13" name="Image 4" descr="preencoded.png"/>
          <p:cNvPicPr>
            <a:picLocks noChangeAspect="1"/>
          </p:cNvPicPr>
          <p:nvPr/>
        </p:nvPicPr>
        <p:blipFill>
          <a:blip r:embed="rId5"/>
          <a:stretch>
            <a:fillRect/>
          </a:stretch>
        </p:blipFill>
        <p:spPr>
          <a:xfrm>
            <a:off x="6196489" y="6118265"/>
            <a:ext cx="1014413" cy="1217295"/>
          </a:xfrm>
          <a:prstGeom prst="rect">
            <a:avLst/>
          </a:prstGeom>
        </p:spPr>
      </p:pic>
      <p:sp>
        <p:nvSpPr>
          <p:cNvPr id="14" name="Text 7"/>
          <p:cNvSpPr/>
          <p:nvPr/>
        </p:nvSpPr>
        <p:spPr>
          <a:xfrm>
            <a:off x="7413784" y="6321147"/>
            <a:ext cx="2536269" cy="316944"/>
          </a:xfrm>
          <a:prstGeom prst="rect">
            <a:avLst/>
          </a:prstGeom>
          <a:noFill/>
        </p:spPr>
        <p:txBody>
          <a:bodyPr wrap="none" lIns="0" tIns="0" rIns="0" bIns="0" rtlCol="0" anchor="t"/>
          <a:lstStyle/>
          <a:p>
            <a:pPr marL="0" indent="0" algn="l">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Real-world Use</a:t>
            </a:r>
            <a:endParaRPr lang="en-US" sz="1950" dirty="0"/>
          </a:p>
        </p:txBody>
      </p:sp>
      <p:sp>
        <p:nvSpPr>
          <p:cNvPr id="15" name="Text 8"/>
          <p:cNvSpPr/>
          <p:nvPr/>
        </p:nvSpPr>
        <p:spPr>
          <a:xfrm>
            <a:off x="7413784" y="6759773"/>
            <a:ext cx="6506528" cy="324564"/>
          </a:xfrm>
          <a:prstGeom prst="rect">
            <a:avLst/>
          </a:prstGeom>
          <a:noFill/>
        </p:spPr>
        <p:txBody>
          <a:bodyPr wrap="none" lIns="0" tIns="0" rIns="0" bIns="0" rtlCol="0" anchor="t"/>
          <a:lstStyle/>
          <a:p>
            <a:pPr marL="0" indent="0" algn="l">
              <a:lnSpc>
                <a:spcPts val="2550"/>
              </a:lnSpc>
              <a:buNone/>
            </a:pPr>
            <a:r>
              <a:rPr lang="en-US" sz="1550" dirty="0">
                <a:solidFill>
                  <a:srgbClr val="746558"/>
                </a:solidFill>
                <a:latin typeface="Gelasio" pitchFamily="34" charset="0"/>
                <a:ea typeface="Gelasio" pitchFamily="34" charset="-122"/>
                <a:cs typeface="Gelasio" pitchFamily="34" charset="-120"/>
              </a:rPr>
              <a:t>Google Translate processes over 100 billion words daily.</a:t>
            </a:r>
            <a:endParaRPr lang="en-US" sz="1550" dirty="0"/>
          </a:p>
        </p:txBody>
      </p:sp>
      <p:sp>
        <p:nvSpPr>
          <p:cNvPr id="16" name="Text Box 15"/>
          <p:cNvSpPr txBox="1"/>
          <p:nvPr/>
        </p:nvSpPr>
        <p:spPr>
          <a:xfrm>
            <a:off x="11918950" y="7607300"/>
            <a:ext cx="2620010" cy="530225"/>
          </a:xfrm>
          <a:prstGeom prst="rect">
            <a:avLst/>
          </a:prstGeom>
          <a:solidFill>
            <a:schemeClr val="bg1"/>
          </a:solidFill>
        </p:spPr>
        <p:txBody>
          <a:bodyPr wrap="square" rtlCol="0">
            <a:noAutofit/>
          </a:bodyPr>
          <a:p>
            <a:endParaRPr lang="en-US">
              <a:ln>
                <a:solidFill>
                  <a:sysClr val="windowText" lastClr="000000"/>
                </a:solidFill>
              </a:l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973" y="1078230"/>
            <a:ext cx="5913358" cy="656273"/>
          </a:xfrm>
          <a:prstGeom prst="rect">
            <a:avLst/>
          </a:prstGeom>
          <a:noFill/>
        </p:spPr>
        <p:txBody>
          <a:bodyPr wrap="none" lIns="0" tIns="0" rIns="0" bIns="0" rtlCol="0" anchor="t"/>
          <a:lstStyle/>
          <a:p>
            <a:pPr marL="0" indent="0" algn="l">
              <a:lnSpc>
                <a:spcPts val="5150"/>
              </a:lnSpc>
              <a:buNone/>
            </a:pPr>
            <a:r>
              <a:rPr lang="en-US" sz="4100" dirty="0">
                <a:solidFill>
                  <a:srgbClr val="484237"/>
                </a:solidFill>
                <a:latin typeface="Gelasio Semi Bold" pitchFamily="34" charset="0"/>
                <a:ea typeface="Gelasio Semi Bold" pitchFamily="34" charset="-122"/>
                <a:cs typeface="Gelasio Semi Bold" pitchFamily="34" charset="-120"/>
              </a:rPr>
              <a:t>The Future Scope of AI</a:t>
            </a:r>
            <a:endParaRPr lang="en-US" sz="4100" dirty="0"/>
          </a:p>
        </p:txBody>
      </p:sp>
      <p:pic>
        <p:nvPicPr>
          <p:cNvPr id="3" name="Image 0" descr="preencoded.png"/>
          <p:cNvPicPr>
            <a:picLocks noChangeAspect="1"/>
          </p:cNvPicPr>
          <p:nvPr/>
        </p:nvPicPr>
        <p:blipFill>
          <a:blip r:embed="rId1"/>
          <a:stretch>
            <a:fillRect/>
          </a:stretch>
        </p:blipFill>
        <p:spPr>
          <a:xfrm>
            <a:off x="3210758" y="2154436"/>
            <a:ext cx="1628537" cy="1209913"/>
          </a:xfrm>
          <a:prstGeom prst="rect">
            <a:avLst/>
          </a:prstGeom>
        </p:spPr>
      </p:pic>
      <p:sp>
        <p:nvSpPr>
          <p:cNvPr id="4" name="Text 1"/>
          <p:cNvSpPr/>
          <p:nvPr/>
        </p:nvSpPr>
        <p:spPr>
          <a:xfrm>
            <a:off x="3877270" y="2724864"/>
            <a:ext cx="295275" cy="369094"/>
          </a:xfrm>
          <a:prstGeom prst="rect">
            <a:avLst/>
          </a:prstGeom>
          <a:noFill/>
        </p:spPr>
        <p:txBody>
          <a:bodyPr wrap="none" lIns="0" tIns="0" rIns="0" bIns="0" rtlCol="0" anchor="t"/>
          <a:lstStyle/>
          <a:p>
            <a:pPr marL="0" indent="0" algn="ctr">
              <a:lnSpc>
                <a:spcPts val="3700"/>
              </a:lnSpc>
              <a:buNone/>
            </a:pPr>
            <a:r>
              <a:rPr lang="en-US" sz="2300" dirty="0">
                <a:solidFill>
                  <a:srgbClr val="746558"/>
                </a:solidFill>
                <a:latin typeface="Gelasio Semi Bold" pitchFamily="34" charset="0"/>
                <a:ea typeface="Gelasio Semi Bold" pitchFamily="34" charset="-122"/>
                <a:cs typeface="Gelasio Semi Bold" pitchFamily="34" charset="-120"/>
              </a:rPr>
              <a:t>1</a:t>
            </a:r>
            <a:endParaRPr lang="en-US" sz="2300" dirty="0"/>
          </a:p>
        </p:txBody>
      </p:sp>
      <p:sp>
        <p:nvSpPr>
          <p:cNvPr id="5" name="Text 2"/>
          <p:cNvSpPr/>
          <p:nvPr/>
        </p:nvSpPr>
        <p:spPr>
          <a:xfrm>
            <a:off x="5049203" y="2364343"/>
            <a:ext cx="2786182" cy="328136"/>
          </a:xfrm>
          <a:prstGeom prst="rect">
            <a:avLst/>
          </a:prstGeom>
          <a:noFill/>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AI-Driven Innovation</a:t>
            </a:r>
            <a:endParaRPr lang="en-US" sz="2050" dirty="0"/>
          </a:p>
        </p:txBody>
      </p:sp>
      <p:sp>
        <p:nvSpPr>
          <p:cNvPr id="6" name="Text 3"/>
          <p:cNvSpPr/>
          <p:nvPr/>
        </p:nvSpPr>
        <p:spPr>
          <a:xfrm>
            <a:off x="5049203" y="2818448"/>
            <a:ext cx="5633799" cy="335994"/>
          </a:xfrm>
          <a:prstGeom prst="rect">
            <a:avLst/>
          </a:prstGeom>
          <a:noFill/>
        </p:spPr>
        <p:txBody>
          <a:bodyPr wrap="non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Fueling breakthroughs in science, engineering, and business.</a:t>
            </a:r>
            <a:endParaRPr lang="en-US" sz="1650" dirty="0"/>
          </a:p>
        </p:txBody>
      </p:sp>
      <p:sp>
        <p:nvSpPr>
          <p:cNvPr id="7" name="Shape 4"/>
          <p:cNvSpPr/>
          <p:nvPr/>
        </p:nvSpPr>
        <p:spPr>
          <a:xfrm>
            <a:off x="4891683" y="3381018"/>
            <a:ext cx="8951357" cy="11430"/>
          </a:xfrm>
          <a:prstGeom prst="roundRect">
            <a:avLst>
              <a:gd name="adj" fmla="val 275625"/>
            </a:avLst>
          </a:prstGeom>
          <a:solidFill>
            <a:srgbClr val="D4CEC3"/>
          </a:solidFill>
        </p:spPr>
      </p:sp>
      <p:pic>
        <p:nvPicPr>
          <p:cNvPr id="8" name="Image 1" descr="preencoded.png"/>
          <p:cNvPicPr>
            <a:picLocks noChangeAspect="1"/>
          </p:cNvPicPr>
          <p:nvPr/>
        </p:nvPicPr>
        <p:blipFill>
          <a:blip r:embed="rId2"/>
          <a:stretch>
            <a:fillRect/>
          </a:stretch>
        </p:blipFill>
        <p:spPr>
          <a:xfrm>
            <a:off x="2396371" y="3416737"/>
            <a:ext cx="3257193" cy="1209913"/>
          </a:xfrm>
          <a:prstGeom prst="rect">
            <a:avLst/>
          </a:prstGeom>
        </p:spPr>
      </p:pic>
      <p:sp>
        <p:nvSpPr>
          <p:cNvPr id="9" name="Text 5"/>
          <p:cNvSpPr/>
          <p:nvPr/>
        </p:nvSpPr>
        <p:spPr>
          <a:xfrm>
            <a:off x="3877270" y="3837146"/>
            <a:ext cx="295275" cy="369094"/>
          </a:xfrm>
          <a:prstGeom prst="rect">
            <a:avLst/>
          </a:prstGeom>
          <a:noFill/>
        </p:spPr>
        <p:txBody>
          <a:bodyPr wrap="none" lIns="0" tIns="0" rIns="0" bIns="0" rtlCol="0" anchor="t"/>
          <a:lstStyle/>
          <a:p>
            <a:pPr marL="0" indent="0" algn="ctr">
              <a:lnSpc>
                <a:spcPts val="3700"/>
              </a:lnSpc>
              <a:buNone/>
            </a:pPr>
            <a:r>
              <a:rPr lang="en-US" sz="2300" dirty="0">
                <a:solidFill>
                  <a:srgbClr val="746558"/>
                </a:solidFill>
                <a:latin typeface="Gelasio Semi Bold" pitchFamily="34" charset="0"/>
                <a:ea typeface="Gelasio Semi Bold" pitchFamily="34" charset="-122"/>
                <a:cs typeface="Gelasio Semi Bold" pitchFamily="34" charset="-120"/>
              </a:rPr>
              <a:t>2</a:t>
            </a:r>
            <a:endParaRPr lang="en-US" sz="2300" dirty="0"/>
          </a:p>
        </p:txBody>
      </p:sp>
      <p:sp>
        <p:nvSpPr>
          <p:cNvPr id="10" name="Text 6"/>
          <p:cNvSpPr/>
          <p:nvPr/>
        </p:nvSpPr>
        <p:spPr>
          <a:xfrm>
            <a:off x="5863471" y="3626644"/>
            <a:ext cx="3228380" cy="328136"/>
          </a:xfrm>
          <a:prstGeom prst="rect">
            <a:avLst/>
          </a:prstGeom>
          <a:noFill/>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Human-AI Collaboration</a:t>
            </a:r>
            <a:endParaRPr lang="en-US" sz="2050" dirty="0"/>
          </a:p>
        </p:txBody>
      </p:sp>
      <p:sp>
        <p:nvSpPr>
          <p:cNvPr id="11" name="Text 7"/>
          <p:cNvSpPr/>
          <p:nvPr/>
        </p:nvSpPr>
        <p:spPr>
          <a:xfrm>
            <a:off x="5863471" y="4080748"/>
            <a:ext cx="6729651" cy="335994"/>
          </a:xfrm>
          <a:prstGeom prst="rect">
            <a:avLst/>
          </a:prstGeom>
          <a:noFill/>
        </p:spPr>
        <p:txBody>
          <a:bodyPr wrap="non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Combining human expertise with AI capabilities for enhanced outcomes.</a:t>
            </a:r>
            <a:endParaRPr lang="en-US" sz="1650" dirty="0"/>
          </a:p>
        </p:txBody>
      </p:sp>
      <p:sp>
        <p:nvSpPr>
          <p:cNvPr id="12" name="Shape 8"/>
          <p:cNvSpPr/>
          <p:nvPr/>
        </p:nvSpPr>
        <p:spPr>
          <a:xfrm>
            <a:off x="5705951" y="4643318"/>
            <a:ext cx="8137088" cy="11430"/>
          </a:xfrm>
          <a:prstGeom prst="roundRect">
            <a:avLst>
              <a:gd name="adj" fmla="val 275625"/>
            </a:avLst>
          </a:prstGeom>
          <a:solidFill>
            <a:srgbClr val="D4CEC3"/>
          </a:solidFill>
        </p:spPr>
      </p:sp>
      <p:pic>
        <p:nvPicPr>
          <p:cNvPr id="13" name="Image 2" descr="preencoded.png"/>
          <p:cNvPicPr>
            <a:picLocks noChangeAspect="1"/>
          </p:cNvPicPr>
          <p:nvPr/>
        </p:nvPicPr>
        <p:blipFill>
          <a:blip r:embed="rId3"/>
          <a:stretch>
            <a:fillRect/>
          </a:stretch>
        </p:blipFill>
        <p:spPr>
          <a:xfrm>
            <a:off x="1582103" y="4679037"/>
            <a:ext cx="4885730" cy="1209913"/>
          </a:xfrm>
          <a:prstGeom prst="rect">
            <a:avLst/>
          </a:prstGeom>
        </p:spPr>
      </p:pic>
      <p:sp>
        <p:nvSpPr>
          <p:cNvPr id="14" name="Text 9"/>
          <p:cNvSpPr/>
          <p:nvPr/>
        </p:nvSpPr>
        <p:spPr>
          <a:xfrm>
            <a:off x="3877270" y="5099447"/>
            <a:ext cx="295275" cy="369094"/>
          </a:xfrm>
          <a:prstGeom prst="rect">
            <a:avLst/>
          </a:prstGeom>
          <a:noFill/>
        </p:spPr>
        <p:txBody>
          <a:bodyPr wrap="none" lIns="0" tIns="0" rIns="0" bIns="0" rtlCol="0" anchor="t"/>
          <a:lstStyle/>
          <a:p>
            <a:pPr marL="0" indent="0" algn="ctr">
              <a:lnSpc>
                <a:spcPts val="3700"/>
              </a:lnSpc>
              <a:buNone/>
            </a:pPr>
            <a:r>
              <a:rPr lang="en-US" sz="2300" dirty="0">
                <a:solidFill>
                  <a:srgbClr val="746558"/>
                </a:solidFill>
                <a:latin typeface="Gelasio Semi Bold" pitchFamily="34" charset="0"/>
                <a:ea typeface="Gelasio Semi Bold" pitchFamily="34" charset="-122"/>
                <a:cs typeface="Gelasio Semi Bold" pitchFamily="34" charset="-120"/>
              </a:rPr>
              <a:t>3</a:t>
            </a:r>
            <a:endParaRPr lang="en-US" sz="2300" dirty="0"/>
          </a:p>
        </p:txBody>
      </p:sp>
      <p:sp>
        <p:nvSpPr>
          <p:cNvPr id="15" name="Text 10"/>
          <p:cNvSpPr/>
          <p:nvPr/>
        </p:nvSpPr>
        <p:spPr>
          <a:xfrm>
            <a:off x="6677739" y="4888944"/>
            <a:ext cx="2625209" cy="328136"/>
          </a:xfrm>
          <a:prstGeom prst="rect">
            <a:avLst/>
          </a:prstGeom>
          <a:noFill/>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AI Democratization</a:t>
            </a:r>
            <a:endParaRPr lang="en-US" sz="2050" dirty="0"/>
          </a:p>
        </p:txBody>
      </p:sp>
      <p:sp>
        <p:nvSpPr>
          <p:cNvPr id="16" name="Text 11"/>
          <p:cNvSpPr/>
          <p:nvPr/>
        </p:nvSpPr>
        <p:spPr>
          <a:xfrm>
            <a:off x="6677739" y="5343049"/>
            <a:ext cx="5742503" cy="335994"/>
          </a:xfrm>
          <a:prstGeom prst="rect">
            <a:avLst/>
          </a:prstGeom>
          <a:noFill/>
        </p:spPr>
        <p:txBody>
          <a:bodyPr wrap="non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Making AI tools and resources accessible to everyone globally.</a:t>
            </a:r>
            <a:endParaRPr lang="en-US" sz="1650" dirty="0"/>
          </a:p>
        </p:txBody>
      </p:sp>
      <p:sp>
        <p:nvSpPr>
          <p:cNvPr id="17" name="Shape 12"/>
          <p:cNvSpPr/>
          <p:nvPr/>
        </p:nvSpPr>
        <p:spPr>
          <a:xfrm>
            <a:off x="6520220" y="5905619"/>
            <a:ext cx="7322820" cy="11430"/>
          </a:xfrm>
          <a:prstGeom prst="roundRect">
            <a:avLst>
              <a:gd name="adj" fmla="val 275625"/>
            </a:avLst>
          </a:prstGeom>
          <a:solidFill>
            <a:srgbClr val="D4CEC3"/>
          </a:solidFill>
        </p:spPr>
      </p:sp>
      <p:pic>
        <p:nvPicPr>
          <p:cNvPr id="18" name="Image 3" descr="preencoded.png"/>
          <p:cNvPicPr>
            <a:picLocks noChangeAspect="1"/>
          </p:cNvPicPr>
          <p:nvPr/>
        </p:nvPicPr>
        <p:blipFill>
          <a:blip r:embed="rId4"/>
          <a:stretch>
            <a:fillRect/>
          </a:stretch>
        </p:blipFill>
        <p:spPr>
          <a:xfrm>
            <a:off x="767834" y="5941338"/>
            <a:ext cx="6514386" cy="1209913"/>
          </a:xfrm>
          <a:prstGeom prst="rect">
            <a:avLst/>
          </a:prstGeom>
        </p:spPr>
      </p:pic>
      <p:sp>
        <p:nvSpPr>
          <p:cNvPr id="19" name="Text 13"/>
          <p:cNvSpPr/>
          <p:nvPr/>
        </p:nvSpPr>
        <p:spPr>
          <a:xfrm>
            <a:off x="3877389" y="6361748"/>
            <a:ext cx="295275" cy="369094"/>
          </a:xfrm>
          <a:prstGeom prst="rect">
            <a:avLst/>
          </a:prstGeom>
          <a:noFill/>
        </p:spPr>
        <p:txBody>
          <a:bodyPr wrap="none" lIns="0" tIns="0" rIns="0" bIns="0" rtlCol="0" anchor="t"/>
          <a:lstStyle/>
          <a:p>
            <a:pPr marL="0" indent="0" algn="ctr">
              <a:lnSpc>
                <a:spcPts val="3700"/>
              </a:lnSpc>
              <a:buNone/>
            </a:pPr>
            <a:r>
              <a:rPr lang="en-US" sz="2300" dirty="0">
                <a:solidFill>
                  <a:srgbClr val="746558"/>
                </a:solidFill>
                <a:latin typeface="Gelasio Semi Bold" pitchFamily="34" charset="0"/>
                <a:ea typeface="Gelasio Semi Bold" pitchFamily="34" charset="-122"/>
                <a:cs typeface="Gelasio Semi Bold" pitchFamily="34" charset="-120"/>
              </a:rPr>
              <a:t>4</a:t>
            </a:r>
            <a:endParaRPr lang="en-US" sz="2300" dirty="0"/>
          </a:p>
        </p:txBody>
      </p:sp>
      <p:sp>
        <p:nvSpPr>
          <p:cNvPr id="20" name="Text 14"/>
          <p:cNvSpPr/>
          <p:nvPr/>
        </p:nvSpPr>
        <p:spPr>
          <a:xfrm>
            <a:off x="7492127" y="6151245"/>
            <a:ext cx="3029307" cy="328136"/>
          </a:xfrm>
          <a:prstGeom prst="rect">
            <a:avLst/>
          </a:prstGeom>
          <a:noFill/>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Ethical AI &amp; Regulation</a:t>
            </a:r>
            <a:endParaRPr lang="en-US" sz="2050" dirty="0"/>
          </a:p>
        </p:txBody>
      </p:sp>
      <p:sp>
        <p:nvSpPr>
          <p:cNvPr id="21" name="Text 15"/>
          <p:cNvSpPr/>
          <p:nvPr/>
        </p:nvSpPr>
        <p:spPr>
          <a:xfrm>
            <a:off x="7492127" y="6605349"/>
            <a:ext cx="6120051" cy="335994"/>
          </a:xfrm>
          <a:prstGeom prst="rect">
            <a:avLst/>
          </a:prstGeom>
          <a:noFill/>
        </p:spPr>
        <p:txBody>
          <a:bodyPr wrap="non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Ensuring fairness, transparency, and accountability in AI systems.</a:t>
            </a:r>
            <a:endParaRPr lang="en-US" sz="1650" dirty="0"/>
          </a:p>
        </p:txBody>
      </p:sp>
      <p:sp>
        <p:nvSpPr>
          <p:cNvPr id="22" name="Text Box 21"/>
          <p:cNvSpPr txBox="1"/>
          <p:nvPr/>
        </p:nvSpPr>
        <p:spPr>
          <a:xfrm>
            <a:off x="11918950" y="7607300"/>
            <a:ext cx="2620010" cy="530225"/>
          </a:xfrm>
          <a:prstGeom prst="rect">
            <a:avLst/>
          </a:prstGeom>
          <a:solidFill>
            <a:schemeClr val="bg1"/>
          </a:solidFill>
        </p:spPr>
        <p:txBody>
          <a:bodyPr wrap="square" rtlCol="0">
            <a:noAutofit/>
          </a:bodyPr>
          <a:p>
            <a:endParaRPr lang="en-US">
              <a:ln>
                <a:solidFill>
                  <a:sysClr val="windowText" lastClr="000000"/>
                </a:solidFill>
              </a:l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3403</Words>
  <Application>WPS Presentation</Application>
  <PresentationFormat>On-screen Show (16:9)</PresentationFormat>
  <Paragraphs>164</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Gelasio Semi Bold</vt:lpstr>
      <vt:lpstr>Gelasio Semi Bold</vt:lpstr>
      <vt:lpstr>Gelasio Semi Bold</vt:lpstr>
      <vt:lpstr>Gelasio</vt:lpstr>
      <vt:lpstr>Gelasio</vt:lpstr>
      <vt:lpstr>Gelasio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Nooka Nikshith</cp:lastModifiedBy>
  <cp:revision>2</cp:revision>
  <dcterms:created xsi:type="dcterms:W3CDTF">2025-06-11T14:23:00Z</dcterms:created>
  <dcterms:modified xsi:type="dcterms:W3CDTF">2025-06-11T14:28:13Z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9836C105B3CA45AE98DDCDBAC90B6C08_12</vt:lpwstr>
  </property>
  <property fmtid="{D5CDD505-2E9C-101B-9397-08002B2CF9AE}" pid="3" name="KSOProductBuildVer">
    <vt:lpwstr>1033-12.2.0.21179</vt:lpwstr>
  </property>
</Properties>
</file>